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309" r:id="rId6"/>
    <p:sldId id="311" r:id="rId7"/>
    <p:sldId id="316" r:id="rId8"/>
    <p:sldId id="317" r:id="rId9"/>
    <p:sldId id="312" r:id="rId10"/>
    <p:sldId id="260" r:id="rId11"/>
    <p:sldId id="285" r:id="rId12"/>
    <p:sldId id="261" r:id="rId13"/>
    <p:sldId id="293" r:id="rId14"/>
    <p:sldId id="299" r:id="rId15"/>
    <p:sldId id="288" r:id="rId16"/>
    <p:sldId id="283" r:id="rId17"/>
    <p:sldId id="274" r:id="rId18"/>
    <p:sldId id="318" r:id="rId19"/>
    <p:sldId id="284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FA351-19DE-4D49-B483-C7888260E0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2BF61-E59B-434B-A923-F40CAB885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0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AE7C63A-7862-4EE0-946B-B14752B26C2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ADC63B6-E97B-4A0C-A468-52E30A77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C63A-7862-4EE0-946B-B14752B26C2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63B6-E97B-4A0C-A468-52E30A77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C63A-7862-4EE0-946B-B14752B26C2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63B6-E97B-4A0C-A468-52E30A77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C63A-7862-4EE0-946B-B14752B26C2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63B6-E97B-4A0C-A468-52E30A77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C63A-7862-4EE0-946B-B14752B26C2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63B6-E97B-4A0C-A468-52E30A77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C63A-7862-4EE0-946B-B14752B26C2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63B6-E97B-4A0C-A468-52E30A77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E7C63A-7862-4EE0-946B-B14752B26C2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DC63B6-E97B-4A0C-A468-52E30A77D3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AE7C63A-7862-4EE0-946B-B14752B26C2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ADC63B6-E97B-4A0C-A468-52E30A77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C63A-7862-4EE0-946B-B14752B26C2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63B6-E97B-4A0C-A468-52E30A77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C63A-7862-4EE0-946B-B14752B26C2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63B6-E97B-4A0C-A468-52E30A77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C63A-7862-4EE0-946B-B14752B26C2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C63B6-E97B-4A0C-A468-52E30A77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AE7C63A-7862-4EE0-946B-B14752B26C2F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ADC63B6-E97B-4A0C-A468-52E30A77D3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-bsb.ru/" TargetMode="External"/><Relationship Id="rId2" Type="http://schemas.openxmlformats.org/officeDocument/2006/relationships/hyperlink" Target="mailto:ig-bsb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2852"/>
            <a:ext cx="8821644" cy="3857652"/>
          </a:xfrm>
        </p:spPr>
        <p:txBody>
          <a:bodyPr lIns="0" tIns="0" rIns="0" bIns="0" anchor="t" anchorCtr="0">
            <a:noAutofit/>
          </a:bodyPr>
          <a:lstStyle/>
          <a:p>
            <a:pPr algn="ctr"/>
            <a:r>
              <a:rPr lang="ru-RU" sz="2400" dirty="0" smtClean="0"/>
              <a:t>Оценка ПРОЕКТНОЙ ДОКУМЕНТАЦИИ и </a:t>
            </a:r>
            <a:br>
              <a:rPr lang="ru-RU" sz="2400" dirty="0" smtClean="0"/>
            </a:br>
            <a:r>
              <a:rPr lang="ru-RU" sz="2400" dirty="0" smtClean="0"/>
              <a:t>ПРЕДВАРИТЕЛЬНАЯ ОЦЕНКА ВОЗДЕЙСТВИЯ НА ОКРУЖАЮЩУЮ СРЕДУ (ОВОС)</a:t>
            </a:r>
            <a:br>
              <a:rPr lang="ru-RU" sz="2400" dirty="0" smtClean="0"/>
            </a:br>
            <a:r>
              <a:rPr lang="ru-RU" sz="2400" dirty="0" smtClean="0"/>
              <a:t>ПРОЕКТА</a:t>
            </a:r>
            <a:r>
              <a:rPr lang="en-US" sz="2400" dirty="0" smtClean="0"/>
              <a:t> </a:t>
            </a:r>
            <a:r>
              <a:rPr lang="ru-RU" sz="2400" b="1" dirty="0" smtClean="0"/>
              <a:t>ЛИКВИДАЦИИ НЕСАНКЦИОНИРОВАННОЙ СВАЛКИ ТВЕРДЫХ КОММУНАЛЬНЫХ ОТХОДОВ, РАСПОЛОЖЕННОЙ НА ЗЕМЕЛЬНОМ УЧАСТКЕ С КАДАСТРОВЫМ НОМЕРОМ 56:25:1405001:319 НА ТЕРРИТОРИИ ТАТАРО-КАРГАЛИНСКИЙ СЕЛЬСОВЕТ САКМАРСКОГО РАЙОНА ОРЕНБУРГСКОЙ ОБЛАСТИ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643446"/>
            <a:ext cx="8678768" cy="192882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Публичные обсуждения в форме слушаний.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Предмет обсуждения: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ПРОЕКТНАЯ ДОКУМЕНТАЦИЯ на объект ГЭЭ,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Включая материалы ОВОС (предварительные)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50405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РЕЗУЛЬТАТЫ РАНЕЕ СОСТОЯВШИХСЯ СЛУШАНИЙ</a:t>
            </a:r>
            <a:endParaRPr lang="ru-RU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001156" cy="55721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УТВЕРЖДЕНЫ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: по объекту Государственной экологической экспертизы - «Ликвидация несанкционированной свалки твердых коммунальных отходов, расположенной на земельном участке с кадастровым номером 56:25:1405001:319 на территории Татаро-Каргалинского сельсовета Сакмарского района Оренбургской области»,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2214554"/>
            <a:ext cx="392909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6032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приняты и утверждены: техническое задание и предварительные материалы оценки воздействия на окружающую среду.</a:t>
            </a:r>
          </a:p>
          <a:p>
            <a:pPr indent="256032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Утверждено СЕЛЬСКОХОЗЯЙСТВЕННОЕ направление рекультивации, которое с наибольшим эффектом и наименьшими затратами обеспечит  решение задач рационального и комплексного использования земельных ресурсов района, создания гармоничных ландшафтов, отвечающих экологическим, хозяйственным, эстетическим и санитарно-гигиеническим требованиям.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email">
            <a:lum bright="13000" contras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5992"/>
            <a:ext cx="49737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:\User\Desktop\ТАТЬЯНА\66. Свалка с.Нежинка\ФОТО\Состав отходов\3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"/>
          <a:stretch>
            <a:fillRect/>
          </a:stretch>
        </p:blipFill>
        <p:spPr bwMode="auto">
          <a:xfrm>
            <a:off x="0" y="4714884"/>
            <a:ext cx="421481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61648" cy="57606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КОДЫ ОТХОДОВ по результатам изысканий</a:t>
            </a:r>
            <a:endParaRPr lang="ru-RU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357686" y="4929198"/>
            <a:ext cx="4793244" cy="192880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РЕЗЮМЕ: </a:t>
            </a:r>
          </a:p>
          <a:p>
            <a:pPr marL="3600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составе отходов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ИМЕЮТСЯ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легко разлагаемые вещества, образующие биогаз.</a:t>
            </a:r>
          </a:p>
          <a:p>
            <a:pPr marL="3600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Содержание органической части в среднем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низкое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Содержание влаги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низкое. Связанная вода отсутствует.</a:t>
            </a:r>
          </a:p>
          <a:p>
            <a:pPr marL="3600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Имеющиеся органические вещества: лигнин, целлюлоза,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трудно разлагаются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образуя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минимум фильтрата и газа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0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Отходы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нетоксичны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мало токсичны </a:t>
            </a:r>
            <a:b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V-IV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класс опасности)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6000" indent="0" algn="just">
              <a:spcBef>
                <a:spcPts val="0"/>
              </a:spcBef>
              <a:buFont typeface="Wingdings" pitchFamily="2" charset="2"/>
              <a:buChar char="ü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6000" indent="0" algn="just">
              <a:spcBef>
                <a:spcPts val="0"/>
              </a:spcBef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857232"/>
          <a:ext cx="9144000" cy="3754363"/>
        </p:xfrm>
        <a:graphic>
          <a:graphicData uri="http://schemas.openxmlformats.org/drawingml/2006/table">
            <a:tbl>
              <a:tblPr/>
              <a:tblGrid>
                <a:gridCol w="1287222"/>
                <a:gridCol w="5664506"/>
                <a:gridCol w="1034861"/>
                <a:gridCol w="1157411"/>
              </a:tblGrid>
              <a:tr h="1550985"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№№ </a:t>
                      </a:r>
                    </a:p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по чертежу генплана ПЗУ.ГЧ л.2</a:t>
                      </a: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Наименование по генплану</a:t>
                      </a: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Площадь, м</a:t>
                      </a:r>
                      <a:r>
                        <a:rPr lang="ru-RU" sz="1200" baseline="30000">
                          <a:latin typeface="Times New Roman"/>
                          <a:ea typeface="Calibri"/>
                        </a:rPr>
                        <a:t>2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Количество, м</a:t>
                      </a:r>
                      <a:r>
                        <a:rPr lang="ru-RU" sz="1200" baseline="30000">
                          <a:latin typeface="Times New Roman"/>
                          <a:ea typeface="Calibri"/>
                        </a:rPr>
                        <a:t>3</a:t>
                      </a: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66">
                <a:tc>
                  <a:txBody>
                    <a:bodyPr/>
                    <a:lstStyle/>
                    <a:p>
                      <a:pPr marL="21590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53513" marR="5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Мусор от сноса и разборки зданий несортированный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код по ФККО 8 12 901 01 72 4</a:t>
                      </a: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1099,0</a:t>
                      </a:r>
                    </a:p>
                  </a:txBody>
                  <a:tcPr marL="53513" marR="5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839,0</a:t>
                      </a: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889">
                <a:tc>
                  <a:txBody>
                    <a:bodyPr/>
                    <a:lstStyle/>
                    <a:p>
                      <a:pPr marL="21590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53513" marR="5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Отходы из жилищ несортированные (</a:t>
                      </a:r>
                      <a:r>
                        <a:rPr lang="ru-RU" sz="1200" dirty="0" err="1">
                          <a:latin typeface="Times New Roman"/>
                          <a:ea typeface="Calibri"/>
                        </a:rPr>
                        <a:t>искл</a:t>
                      </a:r>
                      <a:r>
                        <a:rPr lang="ru-RU" sz="1200" dirty="0">
                          <a:latin typeface="Times New Roman"/>
                          <a:ea typeface="Calibri"/>
                        </a:rPr>
                        <a:t>. крупногабаритный), код по ФККО 7 31 110 01 72 4</a:t>
                      </a: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1835,5</a:t>
                      </a:r>
                    </a:p>
                  </a:txBody>
                  <a:tcPr marL="53513" marR="5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708,0</a:t>
                      </a: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66">
                <a:tc>
                  <a:txBody>
                    <a:bodyPr/>
                    <a:lstStyle/>
                    <a:p>
                      <a:pPr marL="21590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53513" marR="5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Мусор от сноса и разборки зданий несортированный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код по ФККО 8 12 901 01 72 4</a:t>
                      </a: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59,0</a:t>
                      </a:r>
                    </a:p>
                  </a:txBody>
                  <a:tcPr marL="53513" marR="5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38,0</a:t>
                      </a: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66">
                <a:tc>
                  <a:txBody>
                    <a:bodyPr/>
                    <a:lstStyle/>
                    <a:p>
                      <a:pPr marL="21590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53513" marR="5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Мусор и смет уличный, код по ФККО 7 31 200 01 72 4</a:t>
                      </a: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27784,0</a:t>
                      </a:r>
                    </a:p>
                  </a:txBody>
                  <a:tcPr marL="53513" marR="5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31170,0</a:t>
                      </a: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31">
                <a:tc>
                  <a:txBody>
                    <a:bodyPr/>
                    <a:lstStyle/>
                    <a:p>
                      <a:pPr marL="21590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53513" marR="5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ВСЕГО</a:t>
                      </a: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53513" marR="5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</a:rPr>
                        <a:t>33102,0</a:t>
                      </a: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166">
                <a:tc>
                  <a:txBody>
                    <a:bodyPr/>
                    <a:lstStyle/>
                    <a:p>
                      <a:pPr marL="21590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ru-RU" sz="1200">
                        <a:latin typeface="Times New Roman"/>
                        <a:ea typeface="Calibri"/>
                      </a:endParaRPr>
                    </a:p>
                  </a:txBody>
                  <a:tcPr marL="53513" marR="5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Непригодный грунт в основании мусора поз. 1, 3</a:t>
                      </a: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53513" marR="53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347,0</a:t>
                      </a:r>
                    </a:p>
                  </a:txBody>
                  <a:tcPr marL="53513" marR="53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9036496" cy="432048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 ОБЩЕСТВЕННЫХ СЛУШАНИЙ </a:t>
            </a: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ВТОРОГО ЭТАПА</a:t>
            </a:r>
            <a:endParaRPr lang="ru-RU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95936" y="2852936"/>
            <a:ext cx="2664296" cy="1944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79512" y="5805264"/>
            <a:ext cx="2664296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7504" y="1071546"/>
            <a:ext cx="8893652" cy="5572164"/>
          </a:xfrm>
        </p:spPr>
        <p:txBody>
          <a:bodyPr>
            <a:normAutofit lnSpcReduction="10000"/>
          </a:bodyPr>
          <a:lstStyle/>
          <a:p>
            <a:pPr marL="365125" indent="-255588">
              <a:lnSpc>
                <a:spcPct val="105000"/>
              </a:lnSpc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Объект обсуждений/слушаний – проектная документация на объект ГЭЭ: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65125" indent="-255588">
              <a:lnSpc>
                <a:spcPct val="105000"/>
              </a:lnSpc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Федеральный закон от 23.11.1995 N 174-ФЗ (ред. от 30.12.2020) "Об экологической экспертизе"</a:t>
            </a:r>
          </a:p>
          <a:p>
            <a:pPr marL="365125" indent="-255588">
              <a:lnSpc>
                <a:spcPct val="105000"/>
              </a:lnSpc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Статья 11. Объекты государственной экологической экспертизы федерального уровня</a:t>
            </a:r>
          </a:p>
          <a:p>
            <a:pPr marL="365125" indent="-255588">
              <a:lnSpc>
                <a:spcPct val="105000"/>
              </a:lnSpc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 п. 7.2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проекты рекультивации земель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которые использовались для размещения отходов производства и потребления, в том числе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которые не предназначались для размещения отходов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производства и потребления.</a:t>
            </a:r>
          </a:p>
          <a:p>
            <a:pPr marL="365125" indent="-255588">
              <a:lnSpc>
                <a:spcPct val="105000"/>
              </a:lnSpc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Состав проектной документации: </a:t>
            </a:r>
          </a:p>
          <a:p>
            <a:pPr marL="365125" indent="-255588">
              <a:lnSpc>
                <a:spcPct val="105000"/>
              </a:lnSpc>
              <a:buNone/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ПОЯСНИТЕЛЬНАЯ ЗАПИСКА, </a:t>
            </a:r>
          </a:p>
          <a:p>
            <a:pPr marL="365125" indent="-255588">
              <a:lnSpc>
                <a:spcPct val="105000"/>
              </a:lnSpc>
              <a:buNone/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ПЛАН ЗЕМЕЛЬНОГО УЧАСТКА, </a:t>
            </a:r>
          </a:p>
          <a:p>
            <a:pPr marL="365125" indent="-255588">
              <a:lnSpc>
                <a:spcPct val="105000"/>
              </a:lnSpc>
              <a:buNone/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 ОРГАНИЗАЦИИ СТРОИТЕЛЬСТВА, </a:t>
            </a:r>
          </a:p>
          <a:p>
            <a:pPr marL="365125" indent="-255588">
              <a:lnSpc>
                <a:spcPct val="105000"/>
              </a:lnSpc>
              <a:buNone/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ПЕРЕЧЕНЬ МЕРОПРИЯТИЙ ПО ОХРАНЕ ОКРУЖАЮЩЕЙ СРЕДЫ, </a:t>
            </a:r>
          </a:p>
          <a:p>
            <a:pPr marL="365125" indent="-255588">
              <a:lnSpc>
                <a:spcPct val="105000"/>
              </a:lnSpc>
              <a:buNone/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МЕРОПРИЯТИЯ ПО ОБЕСПЕЧЕНИЮ ПОЖАРНОЙ БЕЗОПАСНОСТИ, </a:t>
            </a:r>
          </a:p>
          <a:p>
            <a:pPr marL="365125" indent="-255588">
              <a:lnSpc>
                <a:spcPct val="105000"/>
              </a:lnSpc>
              <a:buNone/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СМЕТНАЯ ДОКУМЕНТАЦИЯ, </a:t>
            </a:r>
          </a:p>
          <a:p>
            <a:pPr marL="365125" indent="-255588">
              <a:lnSpc>
                <a:spcPct val="105000"/>
              </a:lnSpc>
              <a:buNone/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ОВОС. </a:t>
            </a:r>
          </a:p>
          <a:p>
            <a:pPr marL="365125" indent="-255588">
              <a:lnSpc>
                <a:spcPct val="105000"/>
              </a:lnSpc>
              <a:buNone/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КОМПЛЕКСНЫЕ ИНЖЕНЕРНЫЕ ИЗЫСКАНИЯ – ГЕОДЕЗИЧЕСКИЕ,</a:t>
            </a:r>
          </a:p>
          <a:p>
            <a:pPr marL="365125" indent="-255588">
              <a:lnSpc>
                <a:spcPct val="105000"/>
              </a:lnSpc>
              <a:buNone/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ГЕОЛОГИЧЕСКИЕ, ГИДРОМЕТЕОРОЛОГИЧЕСКИЕ, ЭКОЛОГИЧЕСКИЕ</a:t>
            </a:r>
          </a:p>
          <a:p>
            <a:pPr marL="365125" indent="-255588" algn="ctr">
              <a:lnSpc>
                <a:spcPct val="105000"/>
              </a:lnSpc>
              <a:buNone/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Проектная документация представлена для ознакомления в администрации Татаро-Каргалинского сельсовета</a:t>
            </a:r>
            <a:endParaRPr lang="ru-RU" sz="17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036496" cy="432048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ПОЯСНИТЕЛЬНАЯ ЗАПИСКА (ТОМ ПЗ):</a:t>
            </a:r>
            <a:endParaRPr lang="ru-RU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95936" y="2852936"/>
            <a:ext cx="2664296" cy="1944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79512" y="5805264"/>
            <a:ext cx="2664296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07504" y="857232"/>
            <a:ext cx="8893652" cy="1143008"/>
          </a:xfrm>
        </p:spPr>
        <p:txBody>
          <a:bodyPr>
            <a:normAutofit/>
          </a:bodyPr>
          <a:lstStyle/>
          <a:p>
            <a:pPr marL="365125" indent="-255588">
              <a:lnSpc>
                <a:spcPct val="105000"/>
              </a:lnSpc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ПРОЕКТОМ ПРЕДУСМОТРЕНА ЛИКВИДАЦИЯ СВАЛКИ ПУТЕМ ВЫВОЗА ОТХОДОВ И ОЧИСТКИ УЧАСТКА</a:t>
            </a:r>
            <a:r>
              <a:rPr lang="ru-RU" sz="17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5125" indent="-255588">
              <a:lnSpc>
                <a:spcPct val="105000"/>
              </a:lnSpc>
            </a:pPr>
            <a:endParaRPr lang="ru-RU" sz="17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514350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email">
            <a:lum bright="-5000" contras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214422"/>
            <a:ext cx="49376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214942" y="2571744"/>
          <a:ext cx="3929058" cy="4072026"/>
        </p:xfrm>
        <a:graphic>
          <a:graphicData uri="http://schemas.openxmlformats.org/drawingml/2006/table">
            <a:tbl>
              <a:tblPr/>
              <a:tblGrid>
                <a:gridCol w="2714644"/>
                <a:gridCol w="500066"/>
                <a:gridCol w="714348"/>
              </a:tblGrid>
              <a:tr h="35719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Ед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</a:rPr>
                        <a:t>.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Calibri"/>
                        </a:rPr>
                        <a:t>изм</a:t>
                      </a:r>
                      <a:r>
                        <a:rPr lang="ru-RU" sz="1100" dirty="0">
                          <a:latin typeface="Times New Roman"/>
                          <a:ea typeface="Calibri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Объемы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9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Вывоз мусора на свалку ООО «</a:t>
                      </a:r>
                      <a:r>
                        <a:rPr lang="ru-RU" sz="1100" dirty="0" err="1">
                          <a:latin typeface="Times New Roman"/>
                          <a:ea typeface="Calibri"/>
                        </a:rPr>
                        <a:t>Экоспутник</a:t>
                      </a:r>
                      <a:r>
                        <a:rPr lang="ru-RU" sz="1100" dirty="0">
                          <a:latin typeface="Times New Roman"/>
                          <a:ea typeface="Calibri"/>
                        </a:rPr>
                        <a:t>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м3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33102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2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Сбор и погрузка бульдозером-погрузчиком мусора от строительных и ремонтных работ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м3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877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Сбор и погрузка бульдозером-погрузчиком мусора из жилищ несортированного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м3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708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Разработка и погрузка бульдозером-погрузчиком в автосамосвалы грунта непригодного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</a:rPr>
                        <a:t>глубиной </a:t>
                      </a:r>
                      <a:r>
                        <a:rPr lang="ru-RU" sz="1100" dirty="0">
                          <a:latin typeface="Times New Roman"/>
                          <a:ea typeface="Calibri"/>
                        </a:rPr>
                        <a:t>0,3 м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м3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347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00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Разработка и погрузка экскаватором в автосамосвалы заглубленного массива отходов и смета уличного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м3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</a:rPr>
                        <a:t>31170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4902" marR="64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Таблица 9 – Ведомость объемов работ по вывозу мусора и грунта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036496" cy="432048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ПЛОЩАДЬ РЕКУЛЬТИВАЦИИ</a:t>
            </a:r>
            <a:endParaRPr lang="ru-RU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995936" y="2852936"/>
            <a:ext cx="2664296" cy="1944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79512" y="5805264"/>
            <a:ext cx="2664296" cy="936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6488668"/>
            <a:ext cx="19288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1214422"/>
          <a:ext cx="8858312" cy="2559115"/>
        </p:xfrm>
        <a:graphic>
          <a:graphicData uri="http://schemas.openxmlformats.org/drawingml/2006/table">
            <a:tbl>
              <a:tblPr/>
              <a:tblGrid>
                <a:gridCol w="1571636"/>
                <a:gridCol w="1240505"/>
                <a:gridCol w="1335782"/>
                <a:gridCol w="2530955"/>
                <a:gridCol w="2179434"/>
              </a:tblGrid>
              <a:tr h="1525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Кадастровый номер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участка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Общая площадь участка, м</a:t>
                      </a:r>
                      <a:r>
                        <a:rPr lang="ru-RU" sz="1100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Общая площадь рекультивации, м</a:t>
                      </a:r>
                      <a:r>
                        <a:rPr lang="ru-RU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технической, м</a:t>
                      </a:r>
                      <a:r>
                        <a:rPr lang="ru-RU" sz="1100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биологической, м</a:t>
                      </a:r>
                      <a:r>
                        <a:rPr lang="ru-RU" sz="1100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9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56:25:1405001:319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200 000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200 000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200 000,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70 565,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площадь сбора мусора с участков с ненарушенным почвенно-растительным слоем – 129435 м</a:t>
                      </a:r>
                      <a:r>
                        <a:rPr lang="ru-RU" sz="1100" baseline="300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без посева трав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площадь с отсыпкой привозным растительным грунтом – 33303 м</a:t>
                      </a:r>
                      <a:r>
                        <a:rPr lang="ru-RU" sz="1100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площадь с отсыпкой привозным растительным грунтом – 33303 м</a:t>
                      </a:r>
                      <a:r>
                        <a:rPr lang="ru-RU" sz="1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с перераспределением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почвенно-растительного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слоя –  </a:t>
                      </a:r>
                      <a:endParaRPr lang="ru-RU" sz="11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37262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с перераспределением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почвенно-растительного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слоя – 37262 м2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C:\Users\User\Documents\My Received Files\Баутин Алексей\Фото свалка в Каргале\Фото свалка в Каргале\IMG-20211124-WA003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0182"/>
            <a:ext cx="5418848" cy="281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ocuments\My Received Files\Баутин Алексей\Фото свалка в Каргале\Фото свалка в Каргале\IMG-20211130-WA000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4071943"/>
            <a:ext cx="3714744" cy="2786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61648" cy="57606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 ОТХОДОВ по результатам изысканий</a:t>
            </a:r>
            <a:endParaRPr lang="ru-RU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429132"/>
            <a:ext cx="4500562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4643438" y="857232"/>
            <a:ext cx="4500562" cy="378621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РЕЗЮМЕ: </a:t>
            </a:r>
          </a:p>
          <a:p>
            <a:pPr marL="3600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По факту большинство отходов соответствует коду ФККО: </a:t>
            </a:r>
          </a:p>
          <a:p>
            <a:pPr marL="36000" indent="0" algn="just">
              <a:spcBef>
                <a:spcPts val="0"/>
              </a:spcBef>
              <a:buNone/>
            </a:pPr>
            <a:r>
              <a:rPr lang="ru-RU" sz="1900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7 31 200 01 72 4  мусор и смет уличный, </a:t>
            </a:r>
          </a:p>
          <a:p>
            <a:pPr marL="36000" indent="0" algn="just">
              <a:spcBef>
                <a:spcPts val="0"/>
              </a:spcBef>
              <a:buNone/>
            </a:pPr>
            <a:endParaRPr lang="ru-RU" sz="1900" dirty="0" smtClean="0">
              <a:solidFill>
                <a:srgbClr val="FF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600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Arial" pitchFamily="34" charset="0"/>
                <a:ea typeface="Calibri"/>
                <a:cs typeface="Arial" pitchFamily="34" charset="0"/>
              </a:rPr>
              <a:t>на втором месте - мусор от сноса и разборки зданий несортированный, код  12 901 01 72 4. </a:t>
            </a:r>
          </a:p>
          <a:p>
            <a:pPr marL="36000" indent="0" algn="just">
              <a:spcBef>
                <a:spcPts val="0"/>
              </a:spcBef>
              <a:buNone/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3600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Arial" pitchFamily="34" charset="0"/>
                <a:ea typeface="Calibri"/>
                <a:cs typeface="Arial" pitchFamily="34" charset="0"/>
              </a:rPr>
              <a:t>на третьем месте - отходы из жилищ несортированные (</a:t>
            </a:r>
            <a:r>
              <a:rPr lang="ru-RU" sz="1900" dirty="0" err="1" smtClean="0">
                <a:latin typeface="Arial" pitchFamily="34" charset="0"/>
                <a:ea typeface="Calibri"/>
                <a:cs typeface="Arial" pitchFamily="34" charset="0"/>
              </a:rPr>
              <a:t>искл</a:t>
            </a:r>
            <a:r>
              <a:rPr lang="ru-RU" sz="1900" dirty="0" smtClean="0">
                <a:latin typeface="Arial" pitchFamily="34" charset="0"/>
                <a:ea typeface="Calibri"/>
                <a:cs typeface="Arial" pitchFamily="34" charset="0"/>
              </a:rPr>
              <a:t>. крупногабаритный), </a:t>
            </a:r>
            <a:br>
              <a:rPr lang="ru-RU" sz="1900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900" dirty="0" smtClean="0">
                <a:latin typeface="Arial" pitchFamily="34" charset="0"/>
                <a:ea typeface="Calibri"/>
                <a:cs typeface="Arial" pitchFamily="34" charset="0"/>
              </a:rPr>
              <a:t>код 7 31 110 01 72 4</a:t>
            </a:r>
          </a:p>
          <a:p>
            <a:pPr marL="36000" indent="0" algn="just">
              <a:spcBef>
                <a:spcPts val="0"/>
              </a:spcBef>
              <a:buNone/>
            </a:pPr>
            <a:endParaRPr lang="ru-RU" sz="19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marL="3600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В составе разлагаемой части отходов отмечены: древесина (11,53%), растительные остатки (ветки, сучья) (17,61%), текстиль (8,9%), бумага (5,4%), редко – кожа (3,18). </a:t>
            </a:r>
          </a:p>
          <a:p>
            <a:pPr marL="36000" indent="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Средние значения (%) ниже даны по всему массиву отходов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7" name="Рисунок 6" descr="C:\Users\User\Documents\My Received Files\Баутин Алексей\Фото свалка в Каргале\Фото свалка в Каргале\IMG-20211013-WA000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4752"/>
            <a:ext cx="4643438" cy="314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ocuments\My Received Files\Баутин Алексей\Фото свалка в Каргале\Фото свалка в Каргале\IMG-20211013-WA000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31"/>
            <a:ext cx="4643438" cy="2786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704856" cy="432048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РЕКУЛЬТИВАЦИЯ освобожденного участка. 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25658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Постановление Правительства РФ от 10.07.2018 № 800 «О проведении рекультивации и консервации земель» (вместе с «Правилами проведения рекультивации и консервации земель») определяет рекультивацию как «мероприятия по предотвращению деградации земель и (или) восстановлению их плодородия посредством приведения земель в состояние, пригодное для их использования в соответствии с целевым назначением и разрешенным использованием, в том числе путем устранения последствий загрязнения почвы, восстановления плодородного слоя почвы и создания защитных лесных насаждений».</a:t>
            </a:r>
          </a:p>
          <a:p>
            <a:pPr algn="just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Согласно ГОСТ 17.5.1.01-83 «Охрана природы. Рекультивация земель. Термины и определения» рекультивация земель - это комплекс работ, направленных на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восстановление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продуктивности и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народно-хозяйственной ценности нарушенных земель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а также на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улучшение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условий окружающей среды в соответствии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интересами общества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Принято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сельскохозяйственное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направление рекультивации.</a:t>
            </a:r>
          </a:p>
          <a:p>
            <a:pPr algn="just"/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113708"/>
          </a:xfrm>
        </p:spPr>
        <p:txBody>
          <a:bodyPr>
            <a:normAutofit/>
          </a:bodyPr>
          <a:lstStyle/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Социальная значимость ликвидации объекта.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Земли Татаро-Каргалинского сельсовета Сакмарского района находятся вблизи от областного центра – города Оренбурга. По качеству жизни и уровню хозяйствования сельсовет занимает высокое рейтинговое место, и наличие крупного объекта накопленного вреда, на ликвидацию которого ранее финансовые средства отсутствовали, создаёт не только экологические, но и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имиджевые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риски для Татаро-Каргалинского сельсовета и Сакмарского района в целом.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Свалка резко ухудшает ландшафтно-видовые характеристики участка на подъезде к селу и областному центру, препятствует туризму и рекреации.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75" y="500063"/>
            <a:ext cx="8229600" cy="431800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ПЛАН РАЗВИТИЯ ТЕРРИТОРИИ. ПЕРСПЕКТИВА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3714752"/>
            <a:ext cx="6429420" cy="302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РЕЗУЛЬТАТЫ ОВОС:</a:t>
            </a:r>
            <a:endParaRPr lang="ru-RU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113708"/>
          </a:xfrm>
        </p:spPr>
        <p:txBody>
          <a:bodyPr>
            <a:normAutofit/>
          </a:bodyPr>
          <a:lstStyle/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Результатами ОВОС являются: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информация о характере и масштабах воздействия на окружающую среду намечаемой деятельности, альтернативах ее реализации, оценке экологических и связанных с ними социально-экономических и иных последствий этого воздействия и их значимости, возможности минимизации воздействий;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выявление и учет общественных предпочтений при принятии заказчиком решений, касающихся намечаемой деятельности.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Содержание исследования ОВОС включает определение характеристик намечаемой деятельности и возможных альтернатив, анализ антропогенной нагрузки и т.п., определение мероприятий, уменьшающих/предотвращающих негативные воздействия, оценки их эффективности и возможности их реализации. Экологические факторы являются определяющими.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4572008"/>
            <a:ext cx="6929486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 к утверждению: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328592"/>
          </a:xfrm>
        </p:spPr>
        <p:txBody>
          <a:bodyPr>
            <a:noAutofit/>
          </a:bodyPr>
          <a:lstStyle/>
          <a:p>
            <a:pPr marL="0" indent="256032" algn="just">
              <a:spcBef>
                <a:spcPts val="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Общественные слушания второго этапа по рассмотрению проектной документации, технического задания и материалов оценки воздействия на окружающую среду (предварительных) проекта </a:t>
            </a:r>
            <a:r>
              <a:rPr lang="ru-RU" sz="1600" b="1" dirty="0" smtClean="0"/>
              <a:t>ЛИКВИДАЦИИ НЕСАНКЦИОНИРОВАННОЙ СВАЛКИ ТВЕРДЫХ КОММУНАЛЬНЫХ ОТХОДОВ, РАСПОЛОЖЕННОЙ НА ЗЕМЕЛЬНОМ УЧАСТКЕ С КАДАСТРОВЫМ НОМЕРОМ 56:25:1405001:319 НА ТЕРРИТОРИИ ТАТАРО-КАРГАЛИНСКИЙ СЕЛЬСОВЕТ САКМАРСКОГО РАЙОНА ОРЕНБУРГСКОЙ ОБЛАСТИ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проведены в соответствии с действующим законодательством и признать состоявшимися. </a:t>
            </a:r>
          </a:p>
          <a:p>
            <a:pPr marL="0" indent="256032" algn="just">
              <a:spcBef>
                <a:spcPts val="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 объекту Государственной экологической экспертизы - проекта ликвидации несанкционированной свалки твердых коммунальных отходов, расположенной на земельном участке с кадастровым номером 56:25:1405001:319 на территории Татаро-Каргалинский сельсовет Сакмарского района Оренбургской области, принять и утвердить: проектную документацию, и предварительные материалы оценки воздействия на окружающую среду.</a:t>
            </a:r>
          </a:p>
          <a:p>
            <a:pPr marL="0" indent="256032" algn="just">
              <a:spcBef>
                <a:spcPts val="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Утвердить СЕЛЬСКОХОЗЯЙСТВЕННОЕ направление рекультивации, которое с наибольшим эффектом и наименьшими затратами обеспечит  решение задач рационального и комплексного использования земельных ресурсов района, создания гармоничных ландшафтов, отвечающих экологическим, хозяйственным, эстетическим и санитарно-гигиеническим требованиям.</a:t>
            </a:r>
          </a:p>
          <a:p>
            <a:pPr marL="0" indent="256032" algn="just">
              <a:spcBef>
                <a:spcPts val="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Разместить настоящее заключение в порядке, установленном для официального опубликования нормативно-правовых актов. 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4211960" cy="64807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ОБЩАЯ ИНФОРМАЦИЯ</a:t>
            </a:r>
            <a:endParaRPr lang="ru-RU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85860"/>
            <a:ext cx="8893652" cy="52864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Заказчик: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Администрация МО Татаро-Каргалинский сельсовет Сакмарского 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района Оренбургской области</a:t>
            </a:r>
          </a:p>
          <a:p>
            <a:pPr>
              <a:lnSpc>
                <a:spcPct val="110000"/>
              </a:lnSpc>
              <a:buNone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Исполнитель: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Общество с ограниченной ответственностью «БСБ» 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(ООО «БСБ»). 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Адрес: 460019, г.Оренбург, Шарлыкское шоссе, д. 36/2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тел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факс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:(3532) 307-701, 307-702, 307-705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e-mail: </a:t>
            </a:r>
            <a:r>
              <a:rPr lang="en-US" sz="2000" u="sng" dirty="0" smtClean="0">
                <a:latin typeface="Arial" pitchFamily="34" charset="0"/>
                <a:cs typeface="Arial" pitchFamily="34" charset="0"/>
                <a:hlinkClick r:id="rId2"/>
              </a:rPr>
              <a:t>ig-bsb@mail.ru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сайт: </a:t>
            </a:r>
            <a:r>
              <a:rPr lang="en-US" sz="2000" u="sng" dirty="0" smtClean="0">
                <a:latin typeface="Arial" pitchFamily="34" charset="0"/>
                <a:cs typeface="Arial" pitchFamily="34" charset="0"/>
                <a:hlinkClick r:id="rId3"/>
              </a:rPr>
              <a:t>www</a:t>
            </a:r>
            <a:r>
              <a:rPr lang="ru-RU" sz="2000" u="sng" dirty="0" smtClean="0"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2000" u="sng" dirty="0" err="1" smtClean="0">
                <a:latin typeface="Arial" pitchFamily="34" charset="0"/>
                <a:cs typeface="Arial" pitchFamily="34" charset="0"/>
                <a:hlinkClick r:id="rId3"/>
              </a:rPr>
              <a:t>ig</a:t>
            </a:r>
            <a:r>
              <a:rPr lang="ru-RU" sz="2000" u="sng" dirty="0" smtClean="0">
                <a:latin typeface="Arial" pitchFamily="34" charset="0"/>
                <a:cs typeface="Arial" pitchFamily="34" charset="0"/>
                <a:hlinkClick r:id="rId3"/>
              </a:rPr>
              <a:t>-</a:t>
            </a:r>
            <a:r>
              <a:rPr lang="en-US" sz="2000" u="sng" dirty="0" err="1" smtClean="0">
                <a:latin typeface="Arial" pitchFamily="34" charset="0"/>
                <a:cs typeface="Arial" pitchFamily="34" charset="0"/>
                <a:hlinkClick r:id="rId3"/>
              </a:rPr>
              <a:t>bsb</a:t>
            </a:r>
            <a:r>
              <a:rPr lang="ru-RU" sz="2000" u="sng" dirty="0" smtClean="0"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2000" u="sng" dirty="0" err="1" smtClean="0">
                <a:latin typeface="Arial" pitchFamily="34" charset="0"/>
                <a:cs typeface="Arial" pitchFamily="34" charset="0"/>
                <a:hlinkClick r:id="rId3"/>
              </a:rPr>
              <a:t>ru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Основание для проведения работ: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Муниципальный контракт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№ 0153300013220000001 от 05.10.2021 г. </a:t>
            </a:r>
          </a:p>
          <a:p>
            <a:pPr algn="just">
              <a:lnSpc>
                <a:spcPct val="11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Основание для информирования / участия общественности: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Федеральный закон "Об экологической экспертизе" от 23.11.1995 N 174-ФЗ, положение об ОВОС Приказ Министерства природных ресурсов и экологии РФ от 1 декабря 2020 года N 999 «Об утверждении требований к материалам оценки воздействия на окружающую среду»</a:t>
            </a:r>
          </a:p>
          <a:p>
            <a:pPr algn="just">
              <a:lnSpc>
                <a:spcPct val="11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Ранее проведенные слушания. Обеспечение информирования/участия общественности, чьи непосредственные интересы задеты существованием несанкционированной свалки: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Январь 2022 года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Участники – жители села Татарская Каргала и Сакмарского района (граждане, администрация, представители общественных организаций и политических партий). 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Инициатор слушаний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Администрация МО Татаро-Каргалинский сельсовет Сакмарского района.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Администрация МО Сакмарский район при участии Администрации МО Татаро-Каргалинский сельсовет Сакмарского района. 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Способы выражения мнений общественностью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подачи замечаний и предложений: анкетирование, очное голосование.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email">
            <a:lum bright="-11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71480"/>
            <a:ext cx="19797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800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Картинки по запросу &quot;человечки для презент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&quot;человечки для презент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&quot;человечки для презент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Картинки по запросу &quot;человечки для презент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email">
            <a:lum bright="9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104456" cy="4598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6535058" cy="50405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АКТУАЛЬНОСТЬ ТЕМЫ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08720"/>
            <a:ext cx="8858312" cy="59492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Решением Сакмарского районного суда Оренбургской области от 10 мая 2018 на Администрацию МО Татаро-Каргалинский сельсовет, </a:t>
            </a:r>
            <a:r>
              <a:rPr lang="ru-RU" sz="1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возложена обязанность организовать мероприятия  по ликвидации свалки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твердых коммунальных (бытовых) отходов с земельного участка с кадастровым номером 56:25:1405001:89.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РЕЗЮМЕ: требуется ликвидировать объект в соответствии с санитарным и экологическим законодательством РФ и устранить негативное воздействие на окружающую среду рекультивацией участка.</a:t>
            </a:r>
          </a:p>
          <a:p>
            <a:pPr algn="just">
              <a:spcBef>
                <a:spcPts val="0"/>
              </a:spcBef>
              <a:buNone/>
            </a:pPr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 marL="0" indent="256032" algn="just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Анкетирование населения, проведенное в 2021 году в рамках подготовки к общественным обсуждениям 1 этапа, показало:</a:t>
            </a:r>
          </a:p>
          <a:p>
            <a:pPr marL="0" indent="256032" algn="just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 обеспокоенность граждан возможностью негативного влияния многолетней свалки отходов на окружающую среду, главным образом, на приземный слой атмосферы в селе Татарская Каргала, почвы участка и ландшафт в целом, здоровье населения.</a:t>
            </a:r>
          </a:p>
          <a:p>
            <a:pPr marL="0" indent="256032" algn="just">
              <a:spcBef>
                <a:spcPts val="0"/>
              </a:spcBef>
              <a:buFontTx/>
              <a:buChar char="-"/>
            </a:pPr>
            <a:r>
              <a:rPr lang="ru-RU" sz="1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неосведомленность жителей реальных масштабов влияния свалки на окружающую среду, отсутствие достаточной информации об экологических рисках и угрозах от свалки, </a:t>
            </a:r>
          </a:p>
          <a:p>
            <a:pPr marL="0" indent="256032" algn="just">
              <a:spcBef>
                <a:spcPts val="0"/>
              </a:spcBef>
              <a:buFontTx/>
              <a:buChar char="-"/>
            </a:pPr>
            <a:r>
              <a:rPr lang="ru-RU" sz="1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намерение жителей устранить свалку как источник дискомфорта и беспокойства за экологическое и санитарно-эпидемиологическое благополучие района при неуверенности в вопросах обращения с отходами в целом.</a:t>
            </a:r>
          </a:p>
          <a:p>
            <a:pPr algn="just"/>
            <a:endParaRPr lang="ru-RU" sz="17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705528" cy="9514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Рассмотренные на предварительных общественных слушаниях первого этапа  </a:t>
            </a:r>
            <a:br>
              <a:rPr lang="ru-RU" sz="2600" b="1" dirty="0" smtClean="0">
                <a:latin typeface="Arial" pitchFamily="34" charset="0"/>
                <a:cs typeface="Arial" pitchFamily="34" charset="0"/>
              </a:rPr>
            </a:b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ЭКОЛОГИЧЕСКИЕ УГРОЗЫ И РИСКИ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1643050"/>
            <a:ext cx="4041648" cy="457200"/>
          </a:xfrm>
          <a:solidFill>
            <a:srgbClr val="FF3300">
              <a:alpha val="24706"/>
            </a:srgbClr>
          </a:solidFill>
        </p:spPr>
        <p:txBody>
          <a:bodyPr/>
          <a:lstStyle/>
          <a:p>
            <a:r>
              <a:rPr lang="ru-RU" dirty="0" smtClean="0"/>
              <a:t>УГРОЗЫ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643050"/>
            <a:ext cx="4041775" cy="457200"/>
          </a:xfrm>
        </p:spPr>
        <p:txBody>
          <a:bodyPr/>
          <a:lstStyle/>
          <a:p>
            <a:r>
              <a:rPr lang="ru-RU" dirty="0" smtClean="0"/>
              <a:t>РИСКИ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79512" y="2143116"/>
            <a:ext cx="4243136" cy="445160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Загрязнение приземного слоя атмосферы в селе Татарская Каргала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Рост заболеваемости дыхательных путей, аллергии, новообразований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Разнос отходов по территории, вторичное захламление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Распространение загрязнения почв и грунтов, порча земель сельскохозяйственного назначения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Пожарная опасность в летний период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99992" y="2143116"/>
            <a:ext cx="4425696" cy="44520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Загрязнения/ухудшение качества атмосферного воздуха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Активизация неблагоприятных инженерно-геологических процессов: эрозии и дефляции почв/грунтов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Загрязнение почв и грунтов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Ухудшение санитарно-эпидемиологической обстановки в Сакмарском районе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Загрязнение подземных вод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Загрязнение реки</a:t>
            </a:r>
          </a:p>
          <a:p>
            <a:endParaRPr lang="ru-RU" sz="22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86" y="1571612"/>
            <a:ext cx="576064" cy="56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571612"/>
            <a:ext cx="576064" cy="56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17632" cy="64807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ВАРИАНТЫ ДЕЯТЕЛЬНОСТИ: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14422"/>
            <a:ext cx="8784976" cy="5643578"/>
          </a:xfrm>
        </p:spPr>
        <p:txBody>
          <a:bodyPr>
            <a:normAutofit fontScale="85000" lnSpcReduction="20000"/>
          </a:bodyPr>
          <a:lstStyle/>
          <a:p>
            <a:pPr marL="540000" algn="just">
              <a:spcBef>
                <a:spcPts val="600"/>
              </a:spcBef>
            </a:pPr>
            <a:r>
              <a:rPr lang="ru-RU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№1:вывоз отходов на городской полигон ТБО и зачистка территории.</a:t>
            </a:r>
          </a:p>
          <a:p>
            <a:pPr marL="540000" algn="just">
              <a:spcBef>
                <a:spcPts val="6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№2: захоронение отходов на месте с закрытием его сверху защитной мембраной.</a:t>
            </a:r>
          </a:p>
          <a:p>
            <a:pPr marL="539750" indent="-7938" algn="just">
              <a:spcBef>
                <a:spcPts val="600"/>
              </a:spcBef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№3: строительство нового гидроизолированного объекта захоронения в границах предоставленного участка; перевалка отходов с уплотнением и закрытием его сверху защитной мембраной; устройство системы мониторинга.</a:t>
            </a:r>
          </a:p>
          <a:p>
            <a:pPr marL="539750" indent="-7938" algn="just">
              <a:spcBef>
                <a:spcPts val="600"/>
              </a:spcBef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Строительство в сложившихся </a:t>
            </a:r>
            <a:r>
              <a:rPr lang="ru-RU" sz="22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санкционных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ограничениях дорого по причине неоправданно высоких расценок на материалы и работы, ограничения на применение наукоемких технологий.</a:t>
            </a:r>
          </a:p>
          <a:p>
            <a:pPr marL="539750" indent="-7938" algn="just">
              <a:spcBef>
                <a:spcPts val="600"/>
              </a:spcBef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№4: отказ от деятельности (нулевой вариант) – в данном случае не рассматривается ввиду судебного предписания.</a:t>
            </a:r>
          </a:p>
          <a:p>
            <a:pPr algn="just">
              <a:buNone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Окончательный вариант ликвидации свалки </a:t>
            </a:r>
            <a:r>
              <a:rPr lang="ru-RU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№1</a:t>
            </a:r>
            <a:r>
              <a:rPr lang="ru-RU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выбран после завершения комплекса инженерных изысканий. В рамках варианта рассмотрены альтернативы по технологии и месту размещения, с выбором оптимального способа, утвержденного общественными слушаниями первого этапа.</a:t>
            </a:r>
          </a:p>
          <a:p>
            <a:pPr lvl="0" algn="just">
              <a:buNone/>
            </a:pP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После ликвидации свалки предусмотрена рекультивация освобожденного земельного участка.</a:t>
            </a:r>
            <a:endParaRPr lang="ru-RU" sz="22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504056" cy="5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504057" cy="53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504056" cy="5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2808312" cy="51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143380"/>
            <a:ext cx="504056" cy="5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517632" cy="50405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ВАРИАНТЫ ДЕЯТЕЛЬНОСТИ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80728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№1:вывоз отходов на городской полигон ТБО и зачистка территории. Идеальный случай – близко расположенный действующий полигон ТКО, внесенный в ГРОРО и готовый принять отходы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 descr="Современные технологии рекультивации полигонов Т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texpolimer.ru/media/uploads/2020/06/11/trekhsloynaya-sistema-rekultivatsii-m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8000" contras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816308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5-конечная звезда 11"/>
          <p:cNvSpPr/>
          <p:nvPr/>
        </p:nvSpPr>
        <p:spPr>
          <a:xfrm>
            <a:off x="3500430" y="1928802"/>
            <a:ext cx="28575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4000496" y="4286256"/>
            <a:ext cx="285752" cy="35719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57158" y="4572008"/>
            <a:ext cx="285752" cy="35719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 rot="21358434">
            <a:off x="4298435" y="6367549"/>
            <a:ext cx="285752" cy="35719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504057" cy="53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857884" y="2643182"/>
            <a:ext cx="2928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0" algn="just">
              <a:spcBef>
                <a:spcPts val="600"/>
              </a:spcBef>
            </a:pP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зоне транспортной доступности действует полигон ТКО города Оренбурга, готовый принять отходы на размещение. В случае непредвиденных обстоятельств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возможен их вывоз в район ГПЗ в НИП Технология или поселок Весенний в СК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Экотех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517632" cy="50405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ВАРИАНТЫ ДЕЯТЕЛЬНОСТИ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85794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№2: захоронение отходов на месте с закрытием тела свалки сверху защитной мембраной. Негативные моменты: загрязнение, боковая фильтрация, порча сельскохозяйственных земель,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 descr="Современные технологии рекультивации полигонов Т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texpolimer.ru/media/uploads/2020/06/11/trekhsloynaya-sistema-rekultivatsii-m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7380312" cy="438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IBrejneva\Мои документы\2021 свалка\рисунки\скачанные файл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640" y="4797152"/>
            <a:ext cx="3240360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714356"/>
            <a:ext cx="504056" cy="5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517632" cy="50405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ВАРИАНТЫ ДЕЯТЕЛЬНОСТИ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84969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 descr="Современные технологии рекультивации полигонов Т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texpolimer.ru/media/uploads/2020/06/11/trekhsloynaya-sistema-rekultivatsii-m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000108"/>
            <a:ext cx="903649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№3: строительство нового гидроизолированного объекта захоронения в границах предоставленного участка; перевалка отходов с уплотнением и закрытием его сверху защитной мембраной; устройство системы газоотвода, дренажа фильтрата, гидронаблюдательных скважин, мониторинга. Неоправданно дорого. Отсутствует квалифицированный исполнитель работ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Picture 2" descr="C:\Documents and Settings\IBrejneva\Мои документы\2021 свалка\рисунки\rekultivacija-poligona-tbo-1-1024x5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382521"/>
            <a:ext cx="7715304" cy="4475479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504056" cy="5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4807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ВАРИАНТЫ ДЕЯТЕЛЬНОСТИ</a:t>
            </a:r>
            <a:endParaRPr lang="ru-RU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9675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algn="just">
              <a:spcBef>
                <a:spcPts val="6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№4: отказ от деятельности (нулевой вариант) – в данном случае не рассматривается ввиду обязанности администрации МО Татаро-Каргалинский сельсовет ликвидировать свалку в установленные сроки.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76064" cy="62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2428868"/>
            <a:ext cx="60841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2889</TotalTime>
  <Words>1565</Words>
  <Application>Microsoft Office PowerPoint</Application>
  <PresentationFormat>Экран (4:3)</PresentationFormat>
  <Paragraphs>189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Оценка ПРОЕКТНОЙ ДОКУМЕНТАЦИИ и  ПРЕДВАРИТЕЛЬНАЯ ОЦЕНКА ВОЗДЕЙСТВИЯ НА ОКРУЖАЮЩУЮ СРЕДУ (ОВОС) ПРОЕКТА ЛИКВИДАЦИИ НЕСАНКЦИОНИРОВАННОЙ СВАЛКИ ТВЕРДЫХ КОММУНАЛЬНЫХ ОТХОДОВ, РАСПОЛОЖЕННОЙ НА ЗЕМЕЛЬНОМ УЧАСТКЕ С КАДАСТРОВЫМ НОМЕРОМ 56:25:1405001:319 НА ТЕРРИТОРИИ ТАТАРО-КАРГАЛИНСКИЙ СЕЛЬСОВЕТ САКМАРСКОГО РАЙОНА ОРЕНБУРГСКОЙ ОБЛАСТИ  </vt:lpstr>
      <vt:lpstr>ОБЩАЯ ИНФОРМАЦИЯ</vt:lpstr>
      <vt:lpstr>АКТУАЛЬНОСТЬ ТЕМЫ</vt:lpstr>
      <vt:lpstr>Рассмотренные на предварительных общественных слушаниях первого этапа   ЭКОЛОГИЧЕСКИЕ УГРОЗЫ И РИСКИ</vt:lpstr>
      <vt:lpstr>ВАРИАНТЫ ДЕЯТЕЛЬНОСТИ:</vt:lpstr>
      <vt:lpstr>ВАРИАНТЫ ДЕЯТЕЛЬНОСТИ</vt:lpstr>
      <vt:lpstr>ВАРИАНТЫ ДЕЯТЕЛЬНОСТИ</vt:lpstr>
      <vt:lpstr>ВАРИАНТЫ ДЕЯТЕЛЬНОСТИ</vt:lpstr>
      <vt:lpstr>ВАРИАНТЫ ДЕЯТЕЛЬНОСТИ</vt:lpstr>
      <vt:lpstr>РЕЗУЛЬТАТЫ РАНЕЕ СОСТОЯВШИХСЯ СЛУШАНИЙ</vt:lpstr>
      <vt:lpstr>КОДЫ ОТХОДОВ по результатам изысканий</vt:lpstr>
      <vt:lpstr>ОБЪЕКТ ОБЩЕСТВЕННЫХ СЛУШАНИЙ ВТОРОГО ЭТАПА</vt:lpstr>
      <vt:lpstr>ПОЯСНИТЕЛЬНАЯ ЗАПИСКА (ТОМ ПЗ):</vt:lpstr>
      <vt:lpstr>ПЛОЩАДЬ РЕКУЛЬТИВАЦИИ</vt:lpstr>
      <vt:lpstr>СОСТАВ ОТХОДОВ по результатам изысканий</vt:lpstr>
      <vt:lpstr>РЕКУЛЬТИВАЦИЯ освобожденного участка. </vt:lpstr>
      <vt:lpstr>ПЛАН РАЗВИТИЯ ТЕРРИТОРИИ. ПЕРСПЕКТИВА</vt:lpstr>
      <vt:lpstr>РЕЗУЛЬТАТЫ ОВОС:</vt:lpstr>
      <vt:lpstr>Выводы к утверждению:</vt:lpstr>
      <vt:lpstr>СПАСИБО ЗА ВНИМАНИЕ!</vt:lpstr>
    </vt:vector>
  </TitlesOfParts>
  <Company>vunipigaz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ВОЗДЕЙСТВИЯ НА ОКРУЖАЮЩУЮ СРЕДУ (ОВОС)  по ликвидации несанкционированной свалки отходов на землях Нежинского сельсовета в Оренбургском районе Оренбургской области,  на земельных участках с кадастровыми номерами  №№ 56:21:1403001 и 56:21:1403001:76</dc:title>
  <dc:creator>IBrejneva</dc:creator>
  <cp:lastModifiedBy>User Windows</cp:lastModifiedBy>
  <cp:revision>342</cp:revision>
  <dcterms:created xsi:type="dcterms:W3CDTF">2021-02-16T07:09:16Z</dcterms:created>
  <dcterms:modified xsi:type="dcterms:W3CDTF">2022-03-24T05:34:55Z</dcterms:modified>
</cp:coreProperties>
</file>